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16" r:id="rId4"/>
    <p:sldId id="317" r:id="rId6"/>
    <p:sldId id="314" r:id="rId7"/>
    <p:sldId id="315" r:id="rId8"/>
  </p:sldIdLst>
  <p:sldSz cx="12192635" cy="18017490"/>
  <p:notesSz cx="9144000" cy="5143500"/>
  <p:embeddedFontLst>
    <p:embeddedFont>
      <p:font typeface="Economica" panose="02000506040000020004"/>
      <p:regular r:id="rId12"/>
    </p:embeddedFont>
    <p:embeddedFont>
      <p:font typeface="Open Sans" panose="020B0606030504020204"/>
      <p:regular r:id="rId13"/>
    </p:embeddedFont>
    <p:embeddedFont>
      <p:font typeface="Muli Regular"/>
      <p:regular r:id="rId14"/>
      <p:italic r:id="rId15"/>
    </p:embeddedFont>
    <p:embeddedFont>
      <p:font typeface="微软雅黑" panose="020B0503020204020204" charset="-122"/>
      <p:regular r:id="rId16"/>
    </p:embeddedFont>
    <p:embeddedFont>
      <p:font typeface="等线" panose="02010600030101010101" charset="-122"/>
      <p:regular r:id="rId17"/>
    </p:embeddedFont>
    <p:embeddedFont>
      <p:font typeface="Muli"/>
      <p:regular r:id="rId18"/>
      <p:bold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0180" userDrawn="1">
          <p15:clr>
            <a:srgbClr val="A4A3A4"/>
          </p15:clr>
        </p15:guide>
        <p15:guide id="2" pos="2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027"/>
    <a:srgbClr val="FFFFFF"/>
    <a:srgbClr val="8ED1F3"/>
    <a:srgbClr val="FEE0C3"/>
    <a:srgbClr val="DFF2FC"/>
    <a:srgbClr val="2B93F0"/>
    <a:srgbClr val="72AE46"/>
    <a:srgbClr val="FEC000"/>
    <a:srgbClr val="8B4DD1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10180"/>
        <p:guide pos="2735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fig_1.pdf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建模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fig_2.pdf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走路的模仿学习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fig_3.pdf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跑步的模仿</a:t>
            </a:r>
            <a:endParaRPr lang="zh-CN" altLang="en-US" sz="1100" b="1">
              <a:solidFill>
                <a:srgbClr val="39373D"/>
              </a:solidFill>
              <a:latin typeface="Muli"/>
              <a:ea typeface="宋体" panose="02010600030101010101" pitchFamily="2" charset="-122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fig_4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视觉引导的走路</a:t>
            </a:r>
            <a:r>
              <a:rPr lang="en-US" altLang="zh-CN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/</a:t>
            </a:r>
            <a:r>
              <a:rPr lang="zh-CN" altLang="en-US" sz="11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跑步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Leg Patten Generator (LPG)</a:t>
            </a:r>
            <a:endParaRPr 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19364" y="385763"/>
            <a:ext cx="1305272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11396639" y="16663389"/>
            <a:ext cx="797754" cy="1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085" marR="0" lvl="0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45085" marR="0" lvl="1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45085" marR="0" lvl="2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45085" marR="0" lvl="3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45085" marR="0" lvl="4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45085" marR="0" lvl="5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45085" marR="0" lvl="6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45085" marR="0" lvl="7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5085" marR="0" lvl="8" indent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315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415680" y="3353032"/>
            <a:ext cx="11362999" cy="745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2845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415680" y="11077222"/>
            <a:ext cx="11362999" cy="375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ctr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ctr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ctr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4965959"/>
            <a:ext cx="12194360" cy="6892887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3846367" y="12230409"/>
            <a:ext cx="450162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015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848358" y="15474672"/>
            <a:ext cx="8497645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5007783" y="15380952"/>
            <a:ext cx="2178795" cy="187452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4317570" y="13918278"/>
            <a:ext cx="3559226" cy="187452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4234091" y="16252558"/>
            <a:ext cx="3726180" cy="2476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01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01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4968467"/>
            <a:ext cx="12186451" cy="6887867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247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7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2475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7695205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5206726" y="1982077"/>
            <a:ext cx="1788160" cy="3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5237399"/>
            <a:ext cx="12194360" cy="8773356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5644427" y="14814218"/>
            <a:ext cx="905510" cy="26479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125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125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7912" y="5237399"/>
            <a:ext cx="12186451" cy="877335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405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360068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11826384" y="8906878"/>
            <a:ext cx="728049" cy="143439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6886500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894687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6886500" y="203756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963080" y="234336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7963080" y="482972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7963080" y="7316088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7963075" y="9802445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1575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6886502" y="4523924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6886502" y="701028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6886502" y="9496640"/>
            <a:ext cx="1008188" cy="1986333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6886502" y="11982997"/>
            <a:ext cx="1008188" cy="1986333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7963075" y="12288804"/>
            <a:ext cx="2880558" cy="3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7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157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" y="11483698"/>
            <a:ext cx="5268133" cy="65351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327" y="9623"/>
            <a:ext cx="5269715" cy="18013360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4866246" y="8320101"/>
            <a:ext cx="696971" cy="1373162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821948" y="1660249"/>
            <a:ext cx="2817092" cy="472730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51438" tIns="25719" rIns="51438" bIns="25719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144284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68568" tIns="34283" rIns="68568" bIns="34283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25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025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19" tIns="25709" rIns="51419" bIns="2570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10129879" y="1612275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622022" y="12465641"/>
            <a:ext cx="1442446" cy="3940962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1031800" y="6328415"/>
            <a:ext cx="10130761" cy="53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40" y="94591"/>
            <a:ext cx="128524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235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12422"/>
            <a:ext cx="12194360" cy="1324222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12422"/>
            <a:ext cx="12194362" cy="1324222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7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41577"/>
            <a:ext cx="12093387" cy="266053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92037" y="94591"/>
            <a:ext cx="1127760" cy="281305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35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235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11572713" y="239852"/>
            <a:ext cx="432084" cy="85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79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79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■"/>
              <a:defRPr/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●"/>
              <a:defRPr/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400"/>
              <a:buChar char="○"/>
              <a:defRPr/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6444447" y="4292248"/>
            <a:ext cx="5334232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6451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400"/>
              <a:buChar char="●"/>
              <a:defRPr sz="248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415680" y="1946396"/>
            <a:ext cx="3744725" cy="264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3000"/>
              <a:buNone/>
              <a:defRPr sz="5335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415680" y="4902424"/>
            <a:ext cx="3744725" cy="97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lvl="0" indent="-541655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SzPts val="1200"/>
              <a:buChar char="●"/>
              <a:defRPr sz="2135"/>
            </a:lvl1pPr>
            <a:lvl2pPr marL="1625600" lvl="1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2pPr>
            <a:lvl3pPr marL="2438400" lvl="2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3pPr>
            <a:lvl4pPr marL="3251835" lvl="3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4pPr>
            <a:lvl5pPr marL="4064635" lvl="4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5pPr>
            <a:lvl6pPr marL="4877435" lvl="5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■"/>
              <a:defRPr sz="2135"/>
            </a:lvl6pPr>
            <a:lvl7pPr marL="5690235" lvl="6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●"/>
              <a:defRPr sz="2135"/>
            </a:lvl7pPr>
            <a:lvl8pPr marL="6503035" lvl="7" indent="-54165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SzPts val="1200"/>
              <a:buChar char="○"/>
              <a:defRPr sz="2135"/>
            </a:lvl8pPr>
            <a:lvl9pPr marL="7316470" lvl="8" indent="-54165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SzPts val="1200"/>
              <a:buChar char="■"/>
              <a:defRPr sz="2135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17676261"/>
            <a:ext cx="12194360" cy="3426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653793" y="1576980"/>
            <a:ext cx="7839917" cy="1433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1pPr>
            <a:lvl2pPr lvl="1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2pPr>
            <a:lvl3pPr lvl="2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3pPr>
            <a:lvl4pPr lvl="3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4pPr>
            <a:lvl5pPr lvl="4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5pPr>
            <a:lvl6pPr lvl="5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6pPr>
            <a:lvl7pPr lvl="6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7pPr>
            <a:lvl8pPr lvl="7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8pPr>
            <a:lvl9pPr lvl="8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4800"/>
              <a:buNone/>
              <a:defRPr sz="8535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6097180" y="-88"/>
            <a:ext cx="6097180" cy="180188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4" tIns="68574" rIns="68574" bIns="6857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6707532" y="15748783"/>
            <a:ext cx="62452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354069" y="3255467"/>
            <a:ext cx="5394644" cy="625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354069" y="9700455"/>
            <a:ext cx="5394644" cy="551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6587275" y="2537041"/>
            <a:ext cx="5116990" cy="1294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609600" algn="l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625600" lvl="1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438400" lvl="2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3251835" lvl="3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4064635" lvl="4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877435" lvl="5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690235" lvl="6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6503035" lvl="7" indent="-564515" algn="l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7316470" lvl="8" indent="-564515" algn="l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426082" y="14779876"/>
            <a:ext cx="7999948" cy="209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812800" lvl="0" indent="-406400" algn="l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4265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415680" y="1106759"/>
            <a:ext cx="11362999" cy="291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7465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415680" y="4292248"/>
            <a:ext cx="11362999" cy="117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812800" marR="0" lvl="0" indent="-609600" algn="l" rtl="0">
              <a:lnSpc>
                <a:spcPct val="115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3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1625600" marR="0" lvl="1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2438400" marR="0" lvl="2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3251835" marR="0" lvl="3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4064635" marR="0" lvl="4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4877435" marR="0" lvl="5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5690235" marR="0" lvl="6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6503035" marR="0" lvl="7" indent="-564515" algn="l" rtl="0">
              <a:lnSpc>
                <a:spcPct val="115000"/>
              </a:lnSpc>
              <a:spcBef>
                <a:spcPct val="570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7316470" marR="0" lvl="8" indent="-564515" algn="l" rtl="0">
              <a:lnSpc>
                <a:spcPct val="115000"/>
              </a:lnSpc>
              <a:spcBef>
                <a:spcPct val="570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2485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11298798" y="16336334"/>
            <a:ext cx="731742" cy="137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78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ct val="1000"/>
        </a:spcBef>
        <a:spcAft>
          <a:spcPts val="0"/>
        </a:spcAft>
        <a:buClr>
          <a:srgbClr val="000000"/>
        </a:buClr>
        <a:buFont typeface="Arial" panose="020B0604020202020204"/>
        <a:defRPr sz="248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2" y="959339"/>
            <a:ext cx="10517636" cy="348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2" y="4796693"/>
            <a:ext cx="10517636" cy="1143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2" y="16700832"/>
            <a:ext cx="27437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382" y="16700832"/>
            <a:ext cx="4115597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64068" y="16700832"/>
            <a:ext cx="491931" cy="959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0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6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2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emf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35.emf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emf"/><Relationship Id="rId15" Type="http://schemas.openxmlformats.org/officeDocument/2006/relationships/image" Target="../media/image48.emf"/><Relationship Id="rId14" Type="http://schemas.openxmlformats.org/officeDocument/2006/relationships/image" Target="../media/image47.emf"/><Relationship Id="rId13" Type="http://schemas.openxmlformats.org/officeDocument/2006/relationships/image" Target="../media/image46.emf"/><Relationship Id="rId12" Type="http://schemas.openxmlformats.org/officeDocument/2006/relationships/image" Target="../media/image45.png"/><Relationship Id="rId11" Type="http://schemas.openxmlformats.org/officeDocument/2006/relationships/image" Target="../media/image44.emf"/><Relationship Id="rId10" Type="http://schemas.openxmlformats.org/officeDocument/2006/relationships/image" Target="../media/image43.emf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4089400"/>
            <a:ext cx="2173605" cy="23552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45" y="4089400"/>
            <a:ext cx="2541270" cy="2352675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774065" y="4079240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4089400"/>
            <a:ext cx="2352675" cy="235267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60" y="4079240"/>
            <a:ext cx="3554730" cy="29057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5" y="6470015"/>
            <a:ext cx="3686810" cy="233870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640" y="6470015"/>
            <a:ext cx="3449320" cy="2335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" y="8827135"/>
            <a:ext cx="3691255" cy="20351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640" y="8833485"/>
            <a:ext cx="3448685" cy="201993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65" y="10881360"/>
            <a:ext cx="3686175" cy="182562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640" y="10881360"/>
            <a:ext cx="3448050" cy="181419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310" y="7018020"/>
            <a:ext cx="3485515" cy="567690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2963545" y="4102100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43550" y="4168775"/>
            <a:ext cx="198755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75785" y="631698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87240" y="7056755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endCxn id="5" idx="0"/>
          </p:cNvCxnSpPr>
          <p:nvPr/>
        </p:nvCxnSpPr>
        <p:spPr>
          <a:xfrm rot="16200000">
            <a:off x="3621405" y="5414010"/>
            <a:ext cx="391795" cy="2197735"/>
          </a:xfrm>
          <a:prstGeom prst="bentConnector3">
            <a:avLst>
              <a:gd name="adj1" fmla="val 160778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373245" y="7712075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933774" y="7539553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3641725" y="7105650"/>
            <a:ext cx="394335" cy="2153285"/>
          </a:xfrm>
          <a:prstGeom prst="bentConnector3">
            <a:avLst>
              <a:gd name="adj1" fmla="val 160386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980565" y="815086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Walking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045" y="6831965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walking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leg movements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465929" y="7093556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938608" y="60284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75108" y="873292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>
            <a:off x="4916805" y="6738620"/>
            <a:ext cx="0" cy="31813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915" y="6073140"/>
            <a:ext cx="2823845" cy="2573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5" y="8970645"/>
            <a:ext cx="7298690" cy="74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65" y="9847580"/>
            <a:ext cx="2065020" cy="29362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85" y="9850120"/>
            <a:ext cx="1682750" cy="2933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335" y="9898380"/>
            <a:ext cx="1929765" cy="2763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425" y="9898380"/>
            <a:ext cx="1560830" cy="28530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205" y="6691630"/>
            <a:ext cx="1395095" cy="1398905"/>
          </a:xfrm>
          <a:prstGeom prst="rect">
            <a:avLst/>
          </a:prstGeom>
        </p:spPr>
      </p:pic>
      <p:sp>
        <p:nvSpPr>
          <p:cNvPr id="91" name="流程图: 接点 90"/>
          <p:cNvSpPr/>
          <p:nvPr/>
        </p:nvSpPr>
        <p:spPr>
          <a:xfrm rot="5400000">
            <a:off x="2686050" y="707453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6" name="流程图: 接点 90"/>
          <p:cNvSpPr/>
          <p:nvPr/>
        </p:nvSpPr>
        <p:spPr>
          <a:xfrm rot="5400000">
            <a:off x="3002280" y="707453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13" name="流程图: 接点 90"/>
          <p:cNvSpPr/>
          <p:nvPr/>
        </p:nvSpPr>
        <p:spPr>
          <a:xfrm rot="5400000">
            <a:off x="2487930" y="752348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17" name="流程图: 接点 90"/>
          <p:cNvSpPr/>
          <p:nvPr/>
        </p:nvSpPr>
        <p:spPr>
          <a:xfrm rot="5400000">
            <a:off x="2891155" y="748347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18" name="直接连接符 17"/>
          <p:cNvCxnSpPr>
            <a:stCxn id="91" idx="0"/>
            <a:endCxn id="6" idx="4"/>
          </p:cNvCxnSpPr>
          <p:nvPr/>
        </p:nvCxnSpPr>
        <p:spPr>
          <a:xfrm>
            <a:off x="2762250" y="7112635"/>
            <a:ext cx="240030" cy="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0"/>
            <a:endCxn id="17" idx="4"/>
          </p:cNvCxnSpPr>
          <p:nvPr/>
        </p:nvCxnSpPr>
        <p:spPr>
          <a:xfrm flipV="1">
            <a:off x="2564130" y="7521575"/>
            <a:ext cx="327025" cy="40005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接点 90"/>
          <p:cNvSpPr/>
          <p:nvPr/>
        </p:nvSpPr>
        <p:spPr>
          <a:xfrm rot="5400000">
            <a:off x="2814955" y="742632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1" name="流程图: 接点 90"/>
          <p:cNvSpPr/>
          <p:nvPr/>
        </p:nvSpPr>
        <p:spPr>
          <a:xfrm rot="5400000">
            <a:off x="3065780" y="739140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2" name="直接连接符 21"/>
          <p:cNvCxnSpPr>
            <a:stCxn id="20" idx="0"/>
            <a:endCxn id="21" idx="4"/>
          </p:cNvCxnSpPr>
          <p:nvPr/>
        </p:nvCxnSpPr>
        <p:spPr>
          <a:xfrm flipV="1">
            <a:off x="2891155" y="7429500"/>
            <a:ext cx="174625" cy="34925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接点 90"/>
          <p:cNvSpPr/>
          <p:nvPr/>
        </p:nvSpPr>
        <p:spPr>
          <a:xfrm rot="5400000">
            <a:off x="2642235" y="785495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4" name="流程图: 接点 90"/>
          <p:cNvSpPr/>
          <p:nvPr/>
        </p:nvSpPr>
        <p:spPr>
          <a:xfrm rot="5400000">
            <a:off x="2877185" y="774319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5" name="直接连接符 24"/>
          <p:cNvCxnSpPr>
            <a:stCxn id="23" idx="0"/>
            <a:endCxn id="24" idx="5"/>
          </p:cNvCxnSpPr>
          <p:nvPr/>
        </p:nvCxnSpPr>
        <p:spPr>
          <a:xfrm flipV="1">
            <a:off x="2718435" y="7807960"/>
            <a:ext cx="170180" cy="8509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90"/>
          <p:cNvSpPr/>
          <p:nvPr/>
        </p:nvSpPr>
        <p:spPr>
          <a:xfrm rot="5400000">
            <a:off x="2769235" y="7978775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sp>
        <p:nvSpPr>
          <p:cNvPr id="28" name="流程图: 接点 90"/>
          <p:cNvSpPr/>
          <p:nvPr/>
        </p:nvSpPr>
        <p:spPr>
          <a:xfrm rot="5400000">
            <a:off x="3044190" y="7837170"/>
            <a:ext cx="76200" cy="76200"/>
          </a:xfrm>
          <a:prstGeom prst="flowChartConnector">
            <a:avLst/>
          </a:prstGeom>
          <a:solidFill>
            <a:srgbClr val="D22027"/>
          </a:solidFill>
          <a:ln w="10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29" name="直接连接符 28"/>
          <p:cNvCxnSpPr>
            <a:endCxn id="28" idx="5"/>
          </p:cNvCxnSpPr>
          <p:nvPr/>
        </p:nvCxnSpPr>
        <p:spPr>
          <a:xfrm flipV="1">
            <a:off x="2842260" y="7901940"/>
            <a:ext cx="213360" cy="102870"/>
          </a:xfrm>
          <a:prstGeom prst="line">
            <a:avLst/>
          </a:prstGeom>
          <a:ln w="10160">
            <a:solidFill>
              <a:srgbClr val="D2202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7075" y="5316220"/>
            <a:ext cx="108140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75990" y="587883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/>
          <p:nvPr/>
        </p:nvCxnSpPr>
        <p:spPr>
          <a:xfrm rot="16200000">
            <a:off x="2929573" y="4821238"/>
            <a:ext cx="383540" cy="1373505"/>
          </a:xfrm>
          <a:prstGeom prst="bentConnector3">
            <a:avLst>
              <a:gd name="adj1" fmla="val 142384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4886491" y="5853864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11980" y="6432550"/>
            <a:ext cx="144780" cy="151130"/>
            <a:chOff x="7121" y="5277"/>
            <a:chExt cx="228" cy="238"/>
          </a:xfrm>
        </p:grpSpPr>
        <p:sp>
          <p:nvSpPr>
            <p:cNvPr id="91" name="流程图: 接点 90"/>
            <p:cNvSpPr/>
            <p:nvPr/>
          </p:nvSpPr>
          <p:spPr>
            <a:xfrm rot="5400000">
              <a:off x="7116" y="5282"/>
              <a:ext cx="238" cy="229"/>
            </a:xfrm>
            <a:prstGeom prst="flowChartConnector">
              <a:avLst/>
            </a:prstGeom>
            <a:solidFill>
              <a:schemeClr val="bg1"/>
            </a:solidFill>
            <a:ln w="1016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50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7236" y="5317"/>
              <a:ext cx="4" cy="141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7163" y="5386"/>
              <a:ext cx="150" cy="8"/>
            </a:xfrm>
            <a:prstGeom prst="line">
              <a:avLst/>
            </a:prstGeom>
            <a:ln w="101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/>
          <p:cNvCxnSpPr/>
          <p:nvPr/>
        </p:nvCxnSpPr>
        <p:spPr>
          <a:xfrm>
            <a:off x="4077438" y="6290465"/>
            <a:ext cx="296545" cy="1479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595835" y="6261097"/>
            <a:ext cx="362585" cy="17399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263514" y="6156941"/>
            <a:ext cx="400088" cy="4763"/>
          </a:xfrm>
          <a:prstGeom prst="straightConnector1">
            <a:avLst/>
          </a:prstGeom>
          <a:ln w="10160">
            <a:solidFill>
              <a:srgbClr val="D22027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144010" y="5819775"/>
            <a:ext cx="751205" cy="3244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 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21760" y="6794500"/>
            <a:ext cx="1083945" cy="2730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command 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actuators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482289" y="662197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>
            <a:off x="3304540" y="6244590"/>
            <a:ext cx="336550" cy="1982470"/>
          </a:xfrm>
          <a:prstGeom prst="bentConnector3">
            <a:avLst>
              <a:gd name="adj1" fmla="val 17075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699895" y="7175500"/>
            <a:ext cx="1562735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running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54375" y="6794500"/>
            <a:ext cx="967740" cy="7569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for imitating real running trajectories::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CoM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body orientation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191609" y="684019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57938" y="505310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31857" y="505310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94438" y="782106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754505" y="867918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895" y="5699760"/>
            <a:ext cx="1468755" cy="146875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2"/>
            <a:endCxn id="9" idx="0"/>
          </p:cNvCxnSpPr>
          <p:nvPr/>
        </p:nvCxnSpPr>
        <p:spPr>
          <a:xfrm flipH="1">
            <a:off x="3805555" y="5737860"/>
            <a:ext cx="2540" cy="140970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0" y="5144770"/>
            <a:ext cx="1064260" cy="7004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85" y="5316220"/>
            <a:ext cx="1432560" cy="845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85" y="6413500"/>
            <a:ext cx="1432560" cy="9486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370" y="5053330"/>
            <a:ext cx="2590800" cy="2616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699895" y="8023225"/>
            <a:ext cx="8295640" cy="5518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895" y="8813165"/>
            <a:ext cx="2446655" cy="192214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4531360" y="8733790"/>
            <a:ext cx="22098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930" y="8867140"/>
            <a:ext cx="2523490" cy="1984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7580" y="8813165"/>
            <a:ext cx="2687955" cy="4381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85" y="11017885"/>
            <a:ext cx="2715895" cy="23444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6760" y="11017885"/>
            <a:ext cx="2664460" cy="205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38"/>
          <p:cNvSpPr/>
          <p:nvPr/>
        </p:nvSpPr>
        <p:spPr>
          <a:xfrm>
            <a:off x="3736340" y="6424295"/>
            <a:ext cx="829945" cy="275590"/>
          </a:xfrm>
          <a:prstGeom prst="roundRect">
            <a:avLst/>
          </a:prstGeom>
          <a:solidFill>
            <a:srgbClr val="DFF2FC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network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4717469" y="5844802"/>
            <a:ext cx="1314575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input: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2583" y="6462557"/>
            <a:ext cx="1552246" cy="1552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96" y="5844802"/>
            <a:ext cx="875431" cy="435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7150" y="6279515"/>
            <a:ext cx="995045" cy="4216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Proprioception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Vestibular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334848" y="6936321"/>
            <a:ext cx="853521" cy="275299"/>
          </a:xfrm>
          <a:prstGeom prst="roundRect">
            <a:avLst/>
          </a:prstGeom>
          <a:solidFill>
            <a:srgbClr val="FEE0C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 policy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84090" y="7454900"/>
            <a:ext cx="659130" cy="369570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/>
          <p:cNvCxnSpPr>
            <a:stCxn id="2" idx="0"/>
            <a:endCxn id="272" idx="0"/>
          </p:cNvCxnSpPr>
          <p:nvPr/>
        </p:nvCxnSpPr>
        <p:spPr>
          <a:xfrm rot="16200000">
            <a:off x="3762973" y="4850774"/>
            <a:ext cx="617755" cy="2605812"/>
          </a:xfrm>
          <a:prstGeom prst="bentConnector3">
            <a:avLst>
              <a:gd name="adj1" fmla="val 128913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66490" y="5711190"/>
            <a:ext cx="935990" cy="1339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 camera input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stCxn id="3" idx="2"/>
            <a:endCxn id="39" idx="0"/>
          </p:cNvCxnSpPr>
          <p:nvPr/>
        </p:nvCxnSpPr>
        <p:spPr>
          <a:xfrm flipH="1">
            <a:off x="4151472" y="6279978"/>
            <a:ext cx="2540" cy="144145"/>
          </a:xfrm>
          <a:prstGeom prst="straightConnector1">
            <a:avLst/>
          </a:prstGeom>
          <a:ln w="762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935612" y="6267276"/>
            <a:ext cx="3810" cy="63055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459476" y="6723891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>
            <a:off x="5064687" y="6861867"/>
            <a:ext cx="708251" cy="348648"/>
          </a:xfrm>
          <a:prstGeom prst="bentConnector3">
            <a:avLst>
              <a:gd name="adj1" fmla="val 81405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78960" y="7211695"/>
            <a:ext cx="613410" cy="228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18961" y="7238297"/>
            <a:ext cx="476" cy="194805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896776" y="7454699"/>
            <a:ext cx="611087" cy="369605"/>
          </a:xfrm>
          <a:prstGeom prst="roundRect">
            <a:avLst/>
          </a:prstGeom>
          <a:solidFill>
            <a:srgbClr val="8ED1F3"/>
          </a:solidFill>
          <a:ln w="762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LPG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流程图: 接点 90"/>
          <p:cNvSpPr/>
          <p:nvPr/>
        </p:nvSpPr>
        <p:spPr>
          <a:xfrm rot="5400000">
            <a:off x="5563369" y="8122941"/>
            <a:ext cx="150986" cy="145270"/>
          </a:xfrm>
          <a:prstGeom prst="flowChartConnector">
            <a:avLst/>
          </a:prstGeom>
          <a:solidFill>
            <a:schemeClr val="bg1"/>
          </a:solidFill>
          <a:ln w="10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50"/>
          </a:p>
        </p:txBody>
      </p:sp>
      <p:cxnSp>
        <p:nvCxnSpPr>
          <p:cNvPr id="93" name="直接连接符 92"/>
          <p:cNvCxnSpPr/>
          <p:nvPr/>
        </p:nvCxnSpPr>
        <p:spPr>
          <a:xfrm>
            <a:off x="5639174" y="8145089"/>
            <a:ext cx="2381" cy="89544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593137" y="8189208"/>
            <a:ext cx="95259" cy="4763"/>
          </a:xfrm>
          <a:prstGeom prst="line">
            <a:avLst/>
          </a:prstGeom>
          <a:ln w="101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33773" y="7863360"/>
            <a:ext cx="305782" cy="238148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5725310" y="7871457"/>
            <a:ext cx="331025" cy="21909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458584" y="7699991"/>
            <a:ext cx="400088" cy="4763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74756" y="7340388"/>
            <a:ext cx="576317" cy="3243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rgbClr val="D220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altLang="zh-CN" sz="750">
              <a:solidFill>
                <a:srgbClr val="D220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374756" y="8463492"/>
            <a:ext cx="534403" cy="1214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638624" y="8311078"/>
            <a:ext cx="476" cy="13812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4" idx="2"/>
            <a:endCxn id="41" idx="2"/>
          </p:cNvCxnSpPr>
          <p:nvPr/>
        </p:nvCxnSpPr>
        <p:spPr>
          <a:xfrm rot="5400000" flipH="1">
            <a:off x="3991293" y="6933883"/>
            <a:ext cx="522605" cy="2778760"/>
          </a:xfrm>
          <a:prstGeom prst="bentConnector3">
            <a:avLst>
              <a:gd name="adj1" fmla="val -32077"/>
            </a:avLst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129280" y="7833335"/>
            <a:ext cx="1468418" cy="2286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model in MuJoCo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simulator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31992" y="7962411"/>
            <a:ext cx="1206932" cy="42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l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Reward: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speed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running direction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pitch angle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 of sidewalk position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with terrain terminates episode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3526254" y="7783801"/>
            <a:ext cx="115263" cy="476"/>
          </a:xfrm>
          <a:prstGeom prst="straightConnector1">
            <a:avLst/>
          </a:prstGeom>
          <a:ln w="1016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992583" y="57109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5909310"/>
            <a:ext cx="1108710" cy="86931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066502" y="571096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25" y="5909310"/>
            <a:ext cx="1198245" cy="12065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930" y="5909310"/>
            <a:ext cx="1186815" cy="119507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225" y="7211695"/>
            <a:ext cx="2508885" cy="123063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7530056" y="8519866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688421" y="8501451"/>
            <a:ext cx="838280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eye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285702" y="571032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630" y="8871585"/>
            <a:ext cx="3764280" cy="112839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5019675" y="9003665"/>
            <a:ext cx="732790" cy="1212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Corridor task</a:t>
            </a:r>
            <a:endParaRPr lang="en-US" altLang="zh-CN" sz="75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929083" y="8858659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0" y="8871585"/>
            <a:ext cx="1245870" cy="167957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2630" y="10082530"/>
            <a:ext cx="1209675" cy="60452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9615" y="10083165"/>
            <a:ext cx="1210945" cy="6038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10082530"/>
            <a:ext cx="1184910" cy="59245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0675" y="8858885"/>
            <a:ext cx="1841500" cy="194373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2630" y="10941050"/>
            <a:ext cx="2241550" cy="2056765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1992583" y="10782074"/>
            <a:ext cx="346743" cy="133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altLang="zh-CN" sz="105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altLang="zh-CN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4355" y="10946130"/>
            <a:ext cx="1356360" cy="68008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8960" y="11637010"/>
            <a:ext cx="1346200" cy="67373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4355" y="12333605"/>
            <a:ext cx="1323975" cy="6642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5680" y="10782300"/>
            <a:ext cx="1664335" cy="224536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0675" y="10782300"/>
            <a:ext cx="1939925" cy="227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0160">
          <a:solidFill>
            <a:schemeClr val="tx1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WPS 演示</Application>
  <PresentationFormat>全屏显示(16:9)</PresentationFormat>
  <Paragraphs>119</Paragraphs>
  <Slides>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23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Times New Roman</vt:lpstr>
      <vt:lpstr>Muli</vt:lpstr>
      <vt:lpstr>Arial Unicode MS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1342</cp:revision>
  <dcterms:created xsi:type="dcterms:W3CDTF">2020-04-29T14:54:00Z</dcterms:created>
  <dcterms:modified xsi:type="dcterms:W3CDTF">2025-09-02T02:45:46Z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